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17E3A8-C318-4E1F-83A7-B00E81610D3E}" v="4" dt="2026-10-21T13:34:14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nski, Anya" userId="359b9144-dee0-4c05-bc1b-0422fbf9a1e5" providerId="ADAL" clId="{F4FACF54-0479-484C-A1AA-21BFC19474CE}"/>
    <pc:docChg chg="custSel mod modSld modMainMaster">
      <pc:chgData name="Stinski, Anya" userId="359b9144-dee0-4c05-bc1b-0422fbf9a1e5" providerId="ADAL" clId="{F4FACF54-0479-484C-A1AA-21BFC19474CE}" dt="2026-10-21T13:34:14.713" v="19"/>
      <pc:docMkLst>
        <pc:docMk/>
      </pc:docMkLst>
      <pc:sldChg chg="modSp mod modTransition">
        <pc:chgData name="Stinski, Anya" userId="359b9144-dee0-4c05-bc1b-0422fbf9a1e5" providerId="ADAL" clId="{F4FACF54-0479-484C-A1AA-21BFC19474CE}" dt="2026-10-21T13:34:14.713" v="19"/>
        <pc:sldMkLst>
          <pc:docMk/>
          <pc:sldMk cId="2872032791" sldId="256"/>
        </pc:sldMkLst>
        <pc:spChg chg="mod">
          <ac:chgData name="Stinski, Anya" userId="359b9144-dee0-4c05-bc1b-0422fbf9a1e5" providerId="ADAL" clId="{F4FACF54-0479-484C-A1AA-21BFC19474CE}" dt="2026-10-21T13:32:07.809" v="5" actId="27636"/>
          <ac:spMkLst>
            <pc:docMk/>
            <pc:sldMk cId="2872032791" sldId="256"/>
            <ac:spMk id="2" creationId="{300EB920-A15B-7D0E-142D-42323EF1E8D3}"/>
          </ac:spMkLst>
        </pc:spChg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4059739337" sldId="257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146263896" sldId="258"/>
        </pc:sldMkLst>
      </pc:sldChg>
      <pc:sldChg chg="addSp modSp mod modTransition">
        <pc:chgData name="Stinski, Anya" userId="359b9144-dee0-4c05-bc1b-0422fbf9a1e5" providerId="ADAL" clId="{F4FACF54-0479-484C-A1AA-21BFC19474CE}" dt="2026-10-21T13:34:14.713" v="19"/>
        <pc:sldMkLst>
          <pc:docMk/>
          <pc:sldMk cId="2625493039" sldId="259"/>
        </pc:sldMkLst>
        <pc:spChg chg="add mod">
          <ac:chgData name="Stinski, Anya" userId="359b9144-dee0-4c05-bc1b-0422fbf9a1e5" providerId="ADAL" clId="{F4FACF54-0479-484C-A1AA-21BFC19474CE}" dt="2026-10-21T13:33:23.836" v="13" actId="27636"/>
          <ac:spMkLst>
            <pc:docMk/>
            <pc:sldMk cId="2625493039" sldId="259"/>
            <ac:spMk id="4" creationId="{B46CBB02-CCA2-BC61-0295-8AE2F68B22F4}"/>
          </ac:spMkLst>
        </pc:spChg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3367786854" sldId="260"/>
        </pc:sldMkLst>
      </pc:sldChg>
      <pc:sldChg chg="modSp mod modTransition">
        <pc:chgData name="Stinski, Anya" userId="359b9144-dee0-4c05-bc1b-0422fbf9a1e5" providerId="ADAL" clId="{F4FACF54-0479-484C-A1AA-21BFC19474CE}" dt="2026-10-21T13:34:14.713" v="19"/>
        <pc:sldMkLst>
          <pc:docMk/>
          <pc:sldMk cId="4069232844" sldId="261"/>
        </pc:sldMkLst>
        <pc:spChg chg="mod">
          <ac:chgData name="Stinski, Anya" userId="359b9144-dee0-4c05-bc1b-0422fbf9a1e5" providerId="ADAL" clId="{F4FACF54-0479-484C-A1AA-21BFC19474CE}" dt="2026-10-21T13:32:07.765" v="2" actId="27636"/>
          <ac:spMkLst>
            <pc:docMk/>
            <pc:sldMk cId="4069232844" sldId="261"/>
            <ac:spMk id="2" creationId="{41EF6DA4-C983-1082-E8CC-B85C73087A70}"/>
          </ac:spMkLst>
        </pc:spChg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348577961" sldId="262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3893706423" sldId="263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363541721" sldId="264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370429220" sldId="265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362372059" sldId="266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551492321" sldId="267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241935703" sldId="268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3047465601" sldId="269"/>
        </pc:sldMkLst>
      </pc:sldChg>
      <pc:sldChg chg="modSp mod modTransition">
        <pc:chgData name="Stinski, Anya" userId="359b9144-dee0-4c05-bc1b-0422fbf9a1e5" providerId="ADAL" clId="{F4FACF54-0479-484C-A1AA-21BFC19474CE}" dt="2026-10-21T13:34:14.713" v="19"/>
        <pc:sldMkLst>
          <pc:docMk/>
          <pc:sldMk cId="4244342632" sldId="270"/>
        </pc:sldMkLst>
        <pc:spChg chg="mod">
          <ac:chgData name="Stinski, Anya" userId="359b9144-dee0-4c05-bc1b-0422fbf9a1e5" providerId="ADAL" clId="{F4FACF54-0479-484C-A1AA-21BFC19474CE}" dt="2026-10-21T13:32:07.770" v="3" actId="27636"/>
          <ac:spMkLst>
            <pc:docMk/>
            <pc:sldMk cId="4244342632" sldId="270"/>
            <ac:spMk id="2" creationId="{B8CDC236-2F20-5C11-73D0-935A73ED15B1}"/>
          </ac:spMkLst>
        </pc:spChg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130996569" sldId="271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001478116" sldId="272"/>
        </pc:sldMkLst>
      </pc:sldChg>
      <pc:sldChg chg="addSp modSp mod modTransition">
        <pc:chgData name="Stinski, Anya" userId="359b9144-dee0-4c05-bc1b-0422fbf9a1e5" providerId="ADAL" clId="{F4FACF54-0479-484C-A1AA-21BFC19474CE}" dt="2026-10-21T13:34:14.713" v="19"/>
        <pc:sldMkLst>
          <pc:docMk/>
          <pc:sldMk cId="2896596818" sldId="273"/>
        </pc:sldMkLst>
        <pc:spChg chg="add mod">
          <ac:chgData name="Stinski, Anya" userId="359b9144-dee0-4c05-bc1b-0422fbf9a1e5" providerId="ADAL" clId="{F4FACF54-0479-484C-A1AA-21BFC19474CE}" dt="2026-10-21T13:33:56.014" v="15" actId="2711"/>
          <ac:spMkLst>
            <pc:docMk/>
            <pc:sldMk cId="2896596818" sldId="273"/>
            <ac:spMk id="5" creationId="{E8C3EBEE-EFA7-D75A-0530-C1E60723404C}"/>
          </ac:spMkLst>
        </pc:spChg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421983257" sldId="274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728984616" sldId="275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558541389" sldId="276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817366373" sldId="277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3429032354" sldId="278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854701804" sldId="279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299466083" sldId="280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707816330" sldId="281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67307116" sldId="282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831517509" sldId="283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59206385" sldId="284"/>
        </pc:sldMkLst>
      </pc:sldChg>
      <pc:sldChg chg="modSp mod modTransition">
        <pc:chgData name="Stinski, Anya" userId="359b9144-dee0-4c05-bc1b-0422fbf9a1e5" providerId="ADAL" clId="{F4FACF54-0479-484C-A1AA-21BFC19474CE}" dt="2026-10-21T13:34:14.713" v="19"/>
        <pc:sldMkLst>
          <pc:docMk/>
          <pc:sldMk cId="835664738" sldId="285"/>
        </pc:sldMkLst>
        <pc:spChg chg="mod">
          <ac:chgData name="Stinski, Anya" userId="359b9144-dee0-4c05-bc1b-0422fbf9a1e5" providerId="ADAL" clId="{F4FACF54-0479-484C-A1AA-21BFC19474CE}" dt="2026-10-21T13:32:07.774" v="4" actId="27636"/>
          <ac:spMkLst>
            <pc:docMk/>
            <pc:sldMk cId="835664738" sldId="285"/>
            <ac:spMk id="2" creationId="{2A998770-3611-2559-CBF5-357D29AFBA44}"/>
          </ac:spMkLst>
        </pc:spChg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762037747" sldId="286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145011889" sldId="287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4082834919" sldId="288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3258827" sldId="289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1293032236" sldId="290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671490450" sldId="291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576266313" sldId="292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2347985995" sldId="293"/>
        </pc:sldMkLst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892598167" sldId="294"/>
        </pc:sldMkLst>
      </pc:sldChg>
      <pc:sldChg chg="addSp modSp mod modTransition">
        <pc:chgData name="Stinski, Anya" userId="359b9144-dee0-4c05-bc1b-0422fbf9a1e5" providerId="ADAL" clId="{F4FACF54-0479-484C-A1AA-21BFC19474CE}" dt="2026-10-21T13:34:14.713" v="19"/>
        <pc:sldMkLst>
          <pc:docMk/>
          <pc:sldMk cId="487497997" sldId="295"/>
        </pc:sldMkLst>
        <pc:spChg chg="add mod">
          <ac:chgData name="Stinski, Anya" userId="359b9144-dee0-4c05-bc1b-0422fbf9a1e5" providerId="ADAL" clId="{F4FACF54-0479-484C-A1AA-21BFC19474CE}" dt="2026-10-21T13:33:42.830" v="14" actId="2711"/>
          <ac:spMkLst>
            <pc:docMk/>
            <pc:sldMk cId="487497997" sldId="295"/>
            <ac:spMk id="4" creationId="{C099E77F-0428-8E7C-758C-E6821435BC72}"/>
          </ac:spMkLst>
        </pc:spChg>
      </pc:sldChg>
      <pc:sldChg chg="modTransition">
        <pc:chgData name="Stinski, Anya" userId="359b9144-dee0-4c05-bc1b-0422fbf9a1e5" providerId="ADAL" clId="{F4FACF54-0479-484C-A1AA-21BFC19474CE}" dt="2026-10-21T13:34:14.713" v="19"/>
        <pc:sldMkLst>
          <pc:docMk/>
          <pc:sldMk cId="3997401500" sldId="296"/>
        </pc:sldMkLst>
      </pc:sldChg>
      <pc:sldMasterChg chg="addSp delSp mod modTransition modSldLayout">
        <pc:chgData name="Stinski, Anya" userId="359b9144-dee0-4c05-bc1b-0422fbf9a1e5" providerId="ADAL" clId="{F4FACF54-0479-484C-A1AA-21BFC19474CE}" dt="2026-10-21T13:34:14.713" v="19"/>
        <pc:sldMasterMkLst>
          <pc:docMk/>
          <pc:sldMasterMk cId="4208614403" sldId="2147483648"/>
        </pc:sldMasterMkLst>
        <pc:spChg chg="add del">
          <ac:chgData name="Stinski, Anya" userId="359b9144-dee0-4c05-bc1b-0422fbf9a1e5" providerId="ADAL" clId="{F4FACF54-0479-484C-A1AA-21BFC19474CE}" dt="2026-10-21T13:34:06.527" v="16" actId="33475"/>
          <ac:spMkLst>
            <pc:docMk/>
            <pc:sldMasterMk cId="4208614403" sldId="2147483648"/>
            <ac:spMk id="8" creationId="{7D8D68E1-E93B-29BF-AE3C-716CEB645490}"/>
          </ac:spMkLst>
        </pc:spChg>
        <pc:sldLayoutChg chg="modTransition">
          <pc:chgData name="Stinski, Anya" userId="359b9144-dee0-4c05-bc1b-0422fbf9a1e5" providerId="ADAL" clId="{F4FACF54-0479-484C-A1AA-21BFC19474CE}" dt="2026-10-21T13:34:14.713" v="19"/>
          <pc:sldLayoutMkLst>
            <pc:docMk/>
            <pc:sldMasterMk cId="4208614403" sldId="2147483648"/>
            <pc:sldLayoutMk cId="3233447121" sldId="214748365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750D-B26B-C0D7-1BDB-ED93D4E42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01118D-4F91-CF7C-004F-A010FF9F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A6C29-0741-4753-9F1B-2F8CEC3F441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D01992-CEB6-C06F-EBC3-16175C0D3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010238-9D3E-7333-7717-D139E5261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CFAA0-4EF3-4FA7-9973-0FBE3A2DC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47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03EDBD-4268-B776-C4AC-640B2FD81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75659-E895-8EB4-544C-0A1267F65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52F45-2985-D1B5-7A19-73C2C0E336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3A6C29-0741-4753-9F1B-2F8CEC3F441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5E26B-CF00-AD7C-9E23-301990B73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845D7-8286-EF21-6AED-39C263AF2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CFAA0-4EF3-4FA7-9973-0FBE3A2DC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1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jkeller.com/nptcinfo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learinghouse.fmcsa.dot.gov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jkeller.com/nptcinfo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0EB920-A15B-7D0E-142D-42323EF1E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>
                <a:latin typeface="+mn-lt"/>
              </a:rPr>
              <a:t>Understanding DOT </a:t>
            </a:r>
            <a:br>
              <a:rPr lang="en-US" sz="6000" b="1">
                <a:latin typeface="+mn-lt"/>
              </a:rPr>
            </a:br>
            <a:r>
              <a:rPr lang="en-US" sz="6000" b="1">
                <a:latin typeface="+mn-lt"/>
              </a:rPr>
              <a:t>Drug &amp; Alcohol Programs:</a:t>
            </a:r>
            <a:br>
              <a:rPr lang="en-US" sz="4800" b="1">
                <a:latin typeface="+mn-lt"/>
              </a:rPr>
            </a:br>
            <a:r>
              <a:rPr lang="en-US" sz="4800" i="1">
                <a:latin typeface="+mn-lt"/>
              </a:rPr>
              <a:t>A Practical Guide</a:t>
            </a:r>
            <a:endParaRPr lang="en-US" sz="44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B8470F-8B5E-8A54-FF5A-8D8779866A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3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317997-6C1A-6765-FCEB-AC39D0A13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CACBA5-C0D9-97E4-E3AD-3136DD934E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39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BF141A-66C6-80CA-3718-96F15F915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B06AB-9ADE-BA3F-08CA-65A8A6CE6E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63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D442B7-EDD8-479B-C56B-088484792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for Joining Us!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CF7777-7F33-9628-AD68-CB353DA30D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46CBB02-CCA2-BC61-0295-8AE2F68B22F4}"/>
              </a:ext>
            </a:extLst>
          </p:cNvPr>
          <p:cNvSpPr txBox="1">
            <a:spLocks/>
          </p:cNvSpPr>
          <p:nvPr/>
        </p:nvSpPr>
        <p:spPr>
          <a:xfrm>
            <a:off x="838200" y="1532965"/>
            <a:ext cx="10977282" cy="46439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webcast will cover …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regulatory overview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 practices in compliance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case study in implementation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&amp; Answer session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be muted during the event.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use the Q&amp;A feature to send in questions. We’ll try to answer them during the Q&amp;A period if they are not covered in the presentation.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slides and recording will be posted within 7 days at: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www.jjkeller.com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nptcinfo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493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948378-8C8F-A092-E108-68BDD694E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 Your Speakers</a:t>
            </a:r>
            <a:endParaRPr lang="en-US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984FC8-77DE-5436-AF1F-CA9BC40FD9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86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EF6DA4-C983-1082-E8CC-B85C73087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/>
            </a:br>
            <a:br>
              <a:rPr lang="en-US" sz="4000"/>
            </a:br>
            <a:br>
              <a:rPr lang="en-US" sz="4000"/>
            </a:br>
            <a:endParaRPr lang="en-US" sz="4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87C36A-A9BC-B6F2-9EC7-C26C5DEC98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32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895CDC-E7B1-C837-9606-EED3EA2A5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Which Regulations Apply?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C841E0-A7AD-BA9A-469A-70E764E45B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77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64504EE-1E05-914C-87BE-F3B8354BA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Do the Requirements Apply To?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AFCB77-B535-C327-36AC-FA9A3C00AC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06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4E0725-5744-9334-7C09-E53F3A88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is Testing Required?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203C1B-F664-1667-D120-441020B4B1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1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0E502D-67B9-FCF4-53A3-91F767B31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is Testing Required?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270A0E-7E63-23D6-68FE-845F9E365A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9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DB9AB5-BD50-9FAE-2249-240CC95D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Oral Fluid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853057-B3D5-FDA9-0281-C168600666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72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2645FA-4203-4DC8-CAF3-7D62E1D91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Non-CDL Drivers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6BC61-9D67-3329-16A7-2BCCDDB6D4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92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22DF10-0E69-6D6B-B3F3-18383D6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 slide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D74CC8-0710-D29A-4B97-DBCCBC03EA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35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D301CB-9D91-438D-1ABA-09707EFF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03D123-7AD2-A96F-5A59-D60C0078ED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65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CDC236-2F20-5C11-73D0-935A73ED1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/>
              <a:t>How Fleets are Raising </a:t>
            </a:r>
            <a:br>
              <a:rPr lang="en-US" sz="4000"/>
            </a:br>
            <a:r>
              <a:rPr lang="en-US" sz="4000"/>
              <a:t>the Bar</a:t>
            </a:r>
            <a:br>
              <a:rPr lang="en-US" sz="4000"/>
            </a:br>
            <a:br>
              <a:rPr lang="en-US" sz="4000"/>
            </a:br>
            <a:br>
              <a:rPr lang="en-US" sz="4000"/>
            </a:b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B500DE-9F9A-1465-DF2F-384E36D5E7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42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DC51FA-D275-74D3-73EA-338967D5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CSA Scores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5F6CF1-B4EF-350B-D55F-F1BDA349F5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96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021DAA-3CD3-16FC-9DBE-4D3DCBB8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Clearinghouse to 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B4CE88-FB86-BC8F-F2E3-3D6DE39461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78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5F4D8C-045D-D17A-749E-D48292E9B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Drug Tests Results by Type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3ACB79-032E-B10C-7D9C-15306453DE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C3EBEE-EFA7-D75A-0530-C1E60723404C}"/>
              </a:ext>
            </a:extLst>
          </p:cNvPr>
          <p:cNvSpPr txBox="1"/>
          <p:nvPr/>
        </p:nvSpPr>
        <p:spPr>
          <a:xfrm>
            <a:off x="654424" y="4702629"/>
            <a:ext cx="3935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clearinghouse.fmcsa.dot.gov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6596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3FC362-0DA8-8022-C3B0-BF1681F6F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Raising the Bar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CDEDF4-BCAD-56B2-E8D9-7D39D4E901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3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F168B6-263E-4A50-8C1D-BB560F5F8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Pre-Employment Screening Practices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EA9FDE-6B3D-BBE9-54FA-8DE316DFF4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84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F00A75-FA76-FC12-7C7A-5EC62BEB1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Oral Fluid Testing 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03CF45-0C75-7F20-9A6F-2E4A35D075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41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194879-1D1E-A61F-2720-4A6DF925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Hair Follicle Testing Works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D5766B-8F57-2C99-ADD2-3476BBF6A4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66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9ADAAF-5FD7-A9DD-164D-5AA78CD0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Urine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5B1BE6-3330-B3F9-604B-65804C54D6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32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9C1C73-791F-7B0B-41CF-E8CB6F0A0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Oral Fluid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273E10-AE00-0040-42DE-B1710F2937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01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3B308C-A11E-0A1F-4B18-989DA4F69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Hair Follicle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81DD0-D78F-52EA-6C32-8DD002E397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66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22A7E5-265E-2716-D90C-DC210A1E3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Detection Window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DC4235-B114-2C5E-FE42-F192E8BE1D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16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591062-78BE-04BC-6FF3-89946CB49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Collection Integrity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5E4A2A-50B4-867B-704E-3CA57E2989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7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6DA13D-3261-7FD2-73EA-4C1127D78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Side-by-Side 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F3FD9A-77AE-7967-D88D-D3AD17179B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17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E741DD-5326-4A96-59C4-9F8C7CFA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Fleets Are Augmenting Drug and Alcohol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0B71ED-F304-3B4C-F524-37541B9F19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6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998770-3611-2559-CBF5-357D29AFB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4000"/>
            </a:br>
            <a:br>
              <a:rPr lang="en-US" sz="4000"/>
            </a:b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68928F-89DA-9C13-941E-44CA01EB08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647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F42406-9D37-8223-CAA0-43C45BE73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A95F4A-0FE5-10B7-BB0A-6C13CCDC1A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37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723D30-7958-E044-DDB7-C354A46E2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Pre-Employment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5EDE76-253B-F1BC-3A13-4C9C8B5AEC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11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67A6DA-7AB4-4C27-2108-3C40C63E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Random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F9AA86-3E3E-5C1F-CFC0-879252CC80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34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C270AF-7BE3-07F3-C24B-2993F82E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Post-Accident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E634E2-7DD8-4C59-B27B-D3E50B50F4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AC3029-0C58-D815-92DB-31381C669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Reasonable Suspicion/Actual Knowledge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0088E3-E5B5-DA22-3276-CA853F1C89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322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098DA0-114F-DBF3-F1CF-DE67D707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Testing &amp; Requirements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4851F5-B799-8A76-2D59-DD8B2112FE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904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E2FD28-E785-B80E-D241-FE000B3E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Oral Fluid Testing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173989-A771-37CF-35B3-907B990F8D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663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21717B-A578-7574-9BB0-5A213D36F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and Answers</a:t>
            </a:r>
            <a:endParaRPr lang="en-US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C23FF3-6F83-0EA4-7FF2-68D56B7B93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859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2DA58C-1750-BFF7-FE35-8F8577E9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Questions?</a:t>
            </a:r>
            <a:endParaRPr lang="en-US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A2F8F3-9AD2-8DCE-EC0B-3C9CBEEF90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981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48A072-2F4B-4343-5F76-407ABF515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/>
              <a:t>Thank you… Please join us in 2027!</a:t>
            </a:r>
            <a:endParaRPr lang="en-US" sz="4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84199F-62B0-D9E1-7D8B-28402BD859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099E77F-0428-8E7C-758C-E6821435BC72}"/>
              </a:ext>
            </a:extLst>
          </p:cNvPr>
          <p:cNvSpPr txBox="1">
            <a:spLocks/>
          </p:cNvSpPr>
          <p:nvPr/>
        </p:nvSpPr>
        <p:spPr>
          <a:xfrm>
            <a:off x="932329" y="3788229"/>
            <a:ext cx="10800325" cy="23292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Visit: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www.jjkeller.com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nptcinfo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today’s presentation and to learn more about future NPTC and J. J. Keller webcasts </a:t>
            </a:r>
          </a:p>
        </p:txBody>
      </p:sp>
    </p:spTree>
    <p:extLst>
      <p:ext uri="{BB962C8B-B14F-4D97-AF65-F5344CB8AC3E}">
        <p14:creationId xmlns:p14="http://schemas.microsoft.com/office/powerpoint/2010/main" val="487497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B51990-754E-C6A4-6BFD-85E7D7B2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 Disclaimer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007E91-0C00-C0D5-0186-5583E7F353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01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486D3F16E4A040AFC3BF9E7C8DC035" ma:contentTypeVersion="19" ma:contentTypeDescription="Create a new document." ma:contentTypeScope="" ma:versionID="78e66de349216bda68f6401bc046cde6">
  <xsd:schema xmlns:xsd="http://www.w3.org/2001/XMLSchema" xmlns:xs="http://www.w3.org/2001/XMLSchema" xmlns:p="http://schemas.microsoft.com/office/2006/metadata/properties" xmlns:ns1="http://schemas.microsoft.com/sharepoint/v3" xmlns:ns2="1753198b-34c2-4eec-a5af-8e79b34b812d" xmlns:ns3="352d5848-2472-4ac3-a7df-c62e9110fbbc" targetNamespace="http://schemas.microsoft.com/office/2006/metadata/properties" ma:root="true" ma:fieldsID="5c339d05189f06185c3b312da6f007d6" ns1:_="" ns2:_="" ns3:_="">
    <xsd:import namespace="http://schemas.microsoft.com/sharepoint/v3"/>
    <xsd:import namespace="1753198b-34c2-4eec-a5af-8e79b34b812d"/>
    <xsd:import namespace="352d5848-2472-4ac3-a7df-c62e9110fbb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MediaServiceMetadata" minOccurs="0"/>
                <xsd:element ref="ns3:MediaServiceFastMetadata" minOccurs="0"/>
                <xsd:element ref="ns2:SharedWithDetails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3198b-34c2-4eec-a5af-8e79b34b81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90afd1d-f27b-4789-96f6-feee5ddf6f0a}" ma:internalName="TaxCatchAll" ma:showField="CatchAllData" ma:web="1753198b-34c2-4eec-a5af-8e79b34b81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2d5848-2472-4ac3-a7df-c62e9110fb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19660d5-9b54-4960-939f-0512a7716a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1753198b-34c2-4eec-a5af-8e79b34b812d" xsi:nil="true"/>
    <_ip_UnifiedCompliancePolicyProperties xmlns="http://schemas.microsoft.com/sharepoint/v3" xsi:nil="true"/>
    <lcf76f155ced4ddcb4097134ff3c332f xmlns="352d5848-2472-4ac3-a7df-c62e9110fbb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8FD41E-8B10-40C1-A5C9-F68A936153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753198b-34c2-4eec-a5af-8e79b34b812d"/>
    <ds:schemaRef ds:uri="352d5848-2472-4ac3-a7df-c62e9110fb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481D61-30D7-46E0-B258-789E554D3D6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1753198b-34c2-4eec-a5af-8e79b34b812d"/>
    <ds:schemaRef ds:uri="352d5848-2472-4ac3-a7df-c62e9110fbbc"/>
  </ds:schemaRefs>
</ds:datastoreItem>
</file>

<file path=customXml/itemProps3.xml><?xml version="1.0" encoding="utf-8"?>
<ds:datastoreItem xmlns:ds="http://schemas.openxmlformats.org/officeDocument/2006/customXml" ds:itemID="{715D2904-E52B-4639-9F18-93E350C0337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678064c-6cdb-49bd-bb4f-c75de829b25b}" enabled="1" method="Privileged" siteId="{a9691d3f-49e3-46a8-8b23-ddad274d052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</Words>
  <Application>Microsoft Office PowerPoint</Application>
  <PresentationFormat>Widescreen</PresentationFormat>
  <Paragraphs>47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Office Theme</vt:lpstr>
      <vt:lpstr>Understanding DOT  Drug &amp; Alcohol Programs: A Practical Guide</vt:lpstr>
      <vt:lpstr>PowerPoint Presentation</vt:lpstr>
      <vt:lpstr>PowerPoint Presentation</vt:lpstr>
      <vt:lpstr>Thank You for Joining Us!</vt:lpstr>
      <vt:lpstr>Meet Your Speakers</vt:lpstr>
      <vt:lpstr>   </vt:lpstr>
      <vt:lpstr>Which Regulations Apply?</vt:lpstr>
      <vt:lpstr>Who Do the Requirements Apply To?</vt:lpstr>
      <vt:lpstr>When is Testing Required?</vt:lpstr>
      <vt:lpstr>When is Testing Required?</vt:lpstr>
      <vt:lpstr>Oral Fluid Testing</vt:lpstr>
      <vt:lpstr>Non-CDL Drivers</vt:lpstr>
      <vt:lpstr>Sponsor slide</vt:lpstr>
      <vt:lpstr>PowerPoint Presentation</vt:lpstr>
      <vt:lpstr>How Fleets are Raising  the Bar   </vt:lpstr>
      <vt:lpstr>CSA Scores</vt:lpstr>
      <vt:lpstr>Clearinghouse to Date</vt:lpstr>
      <vt:lpstr>Drug Tests Results by Type</vt:lpstr>
      <vt:lpstr>Raising the Bar</vt:lpstr>
      <vt:lpstr>Pre-Employment Screening Practices</vt:lpstr>
      <vt:lpstr>How Oral Fluid Testing Works</vt:lpstr>
      <vt:lpstr>How Hair Follicle Testing Works</vt:lpstr>
      <vt:lpstr>Urine Testing</vt:lpstr>
      <vt:lpstr>Oral Fluid Testing</vt:lpstr>
      <vt:lpstr>Hair Follicle Testing</vt:lpstr>
      <vt:lpstr>Detection Window Comparison</vt:lpstr>
      <vt:lpstr>Collection Integrity Comparison</vt:lpstr>
      <vt:lpstr>Side-by-Side Summary</vt:lpstr>
      <vt:lpstr>How Fleets Are Augmenting Drug and Alcohol Testing</vt:lpstr>
      <vt:lpstr>  </vt:lpstr>
      <vt:lpstr>PowerPoint Presentation</vt:lpstr>
      <vt:lpstr>Pre-Employment Testing</vt:lpstr>
      <vt:lpstr>Random Testing</vt:lpstr>
      <vt:lpstr>Post-Accident Testing</vt:lpstr>
      <vt:lpstr>Reasonable Suspicion/Actual Knowledge Testing</vt:lpstr>
      <vt:lpstr>Additional Testing &amp; Requirements</vt:lpstr>
      <vt:lpstr>Oral Fluid Testing</vt:lpstr>
      <vt:lpstr>Questions and Answers</vt:lpstr>
      <vt:lpstr>More Questions?</vt:lpstr>
      <vt:lpstr>Thank you… Please join us in 2027!</vt:lpstr>
      <vt:lpstr>Content Disclaimer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Stinski, Anya</dc:creator>
  <cp:lastModifiedBy>Stinski, Anya</cp:lastModifiedBy>
  <cp:revision>1</cp:revision>
  <dcterms:created xsi:type="dcterms:W3CDTF">2026-10-21T13:30:47Z</dcterms:created>
  <dcterms:modified xsi:type="dcterms:W3CDTF">2026-10-21T13:34:21Z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0x0101002D486D3F16E4A040AFC3BF9E7C8DC035</vt:lpwstr>
  </property>
  <property fmtid="{D5CDD505-2E9C-101B-9397-08002B2CF9AE}" pid="3" name="MediaServiceImageTags">
    <vt:lpwstr/>
  </property>
</Properties>
</file>